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hvpeFtK3RWxETWcsQy+P8KBAQJ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2260365" y="3236783"/>
            <a:ext cx="13767269" cy="4924425"/>
            <a:chOff x="0" y="-9525"/>
            <a:chExt cx="18356359" cy="6565898"/>
          </a:xfrm>
        </p:grpSpPr>
        <p:sp>
          <p:nvSpPr>
            <p:cNvPr id="86" name="Google Shape;86;p1"/>
            <p:cNvSpPr txBox="1"/>
            <p:nvPr/>
          </p:nvSpPr>
          <p:spPr>
            <a:xfrm>
              <a:off x="0" y="2329564"/>
              <a:ext cx="18356359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500" u="none" cap="none" strike="noStrike">
                <a:solidFill>
                  <a:srgbClr val="10B5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0" y="-9525"/>
              <a:ext cx="18356359" cy="6565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vi-VN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FINAL PROJECT</a:t>
              </a:r>
              <a:endParaRPr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vi-VN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PREDICT PRICE OF THE STOCK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2857500"/>
            <a:ext cx="5076594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/>
          <p:nvPr/>
        </p:nvSpPr>
        <p:spPr>
          <a:xfrm>
            <a:off x="7363600" y="0"/>
            <a:ext cx="2572862" cy="10287000"/>
          </a:xfrm>
          <a:custGeom>
            <a:rect b="b" l="l" r="r" t="t"/>
            <a:pathLst>
              <a:path extrusionOk="0" h="6858000" w="1715241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0600" y="1333500"/>
            <a:ext cx="8496471" cy="80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"/>
          <p:cNvSpPr/>
          <p:nvPr/>
        </p:nvSpPr>
        <p:spPr>
          <a:xfrm>
            <a:off x="16541724" y="3459178"/>
            <a:ext cx="1746276" cy="3368643"/>
          </a:xfrm>
          <a:custGeom>
            <a:rect b="b" l="l" r="r" t="t"/>
            <a:pathLst>
              <a:path extrusionOk="0" h="2872274" w="1488962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11"/>
          <p:cNvGrpSpPr/>
          <p:nvPr/>
        </p:nvGrpSpPr>
        <p:grpSpPr>
          <a:xfrm flipH="1">
            <a:off x="16111704" y="-682086"/>
            <a:ext cx="3485483" cy="3485486"/>
            <a:chOff x="-872270" y="-454724"/>
            <a:chExt cx="2323655" cy="2323656"/>
          </a:xfrm>
        </p:grpSpPr>
        <p:sp>
          <p:nvSpPr>
            <p:cNvPr id="186" name="Google Shape;186;p11"/>
            <p:cNvSpPr/>
            <p:nvPr/>
          </p:nvSpPr>
          <p:spPr>
            <a:xfrm rot="2700000">
              <a:off x="-415188" y="-231223"/>
              <a:ext cx="1409491" cy="1876653"/>
            </a:xfrm>
            <a:custGeom>
              <a:rect b="b" l="l" r="r" t="t"/>
              <a:pathLst>
                <a:path extrusionOk="0" h="1876653" w="1409491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11"/>
          <p:cNvSpPr/>
          <p:nvPr/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/>
          <p:nvPr/>
        </p:nvSpPr>
        <p:spPr>
          <a:xfrm>
            <a:off x="2015154" y="8581662"/>
            <a:ext cx="3392947" cy="1705336"/>
          </a:xfrm>
          <a:prstGeom prst="triangle">
            <a:avLst>
              <a:gd fmla="val 50000" name="adj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7993" y="965200"/>
            <a:ext cx="13212012" cy="835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2"/>
          <p:cNvSpPr/>
          <p:nvPr/>
        </p:nvSpPr>
        <p:spPr>
          <a:xfrm rot="2700000">
            <a:off x="623153" y="982710"/>
            <a:ext cx="1031208" cy="103120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/>
          <p:nvPr/>
        </p:nvSpPr>
        <p:spPr>
          <a:xfrm rot="10800000">
            <a:off x="0" y="0"/>
            <a:ext cx="4253035" cy="2221255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2"/>
          <p:cNvSpPr/>
          <p:nvPr/>
        </p:nvSpPr>
        <p:spPr>
          <a:xfrm rot="2700000">
            <a:off x="16108991" y="-380505"/>
            <a:ext cx="2741457" cy="2065484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 rot="2700000">
            <a:off x="15980700" y="633219"/>
            <a:ext cx="968052" cy="968052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12173134" y="9173251"/>
            <a:ext cx="2241770" cy="111374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13750945" y="9679714"/>
            <a:ext cx="1222355" cy="607286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>
            <a:alpha val="0"/>
          </a:srgbClr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33500" y="4920320"/>
            <a:ext cx="5172523" cy="395698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3"/>
          <p:cNvSpPr txBox="1"/>
          <p:nvPr/>
        </p:nvSpPr>
        <p:spPr>
          <a:xfrm>
            <a:off x="3320932" y="2857500"/>
            <a:ext cx="11646135" cy="3538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PREDICT BY USING LTSM</a:t>
            </a:r>
            <a:endParaRPr sz="1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79821">
            <a:off x="15520716" y="1619948"/>
            <a:ext cx="3477167" cy="28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7400" y="2360829"/>
            <a:ext cx="7721111" cy="5565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14"/>
          <p:cNvCxnSpPr/>
          <p:nvPr/>
        </p:nvCxnSpPr>
        <p:spPr>
          <a:xfrm>
            <a:off x="9144000" y="2360830"/>
            <a:ext cx="0" cy="5565341"/>
          </a:xfrm>
          <a:prstGeom prst="straightConnector1">
            <a:avLst/>
          </a:prstGeom>
          <a:noFill/>
          <a:ln cap="flat" cmpd="sng" w="19050">
            <a:solidFill>
              <a:srgbClr val="6000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6" name="Google Shape;21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488" y="2360830"/>
            <a:ext cx="7416309" cy="574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"/>
          <p:cNvSpPr/>
          <p:nvPr/>
        </p:nvSpPr>
        <p:spPr>
          <a:xfrm>
            <a:off x="16677799" y="1377399"/>
            <a:ext cx="1059191" cy="8795301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36609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5"/>
          <p:cNvSpPr/>
          <p:nvPr/>
        </p:nvSpPr>
        <p:spPr>
          <a:xfrm>
            <a:off x="16676818" y="965200"/>
            <a:ext cx="630461" cy="8503379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24406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5"/>
          <p:cNvSpPr/>
          <p:nvPr/>
        </p:nvSpPr>
        <p:spPr>
          <a:xfrm>
            <a:off x="957580" y="965200"/>
            <a:ext cx="16400255" cy="8087916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5367" y="3433285"/>
            <a:ext cx="14497269" cy="3153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6"/>
          <p:cNvSpPr/>
          <p:nvPr/>
        </p:nvSpPr>
        <p:spPr>
          <a:xfrm flipH="1" rot="-2700000">
            <a:off x="-564234" y="-380505"/>
            <a:ext cx="2741457" cy="2065483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6"/>
          <p:cNvSpPr/>
          <p:nvPr/>
        </p:nvSpPr>
        <p:spPr>
          <a:xfrm flipH="1" rot="-2700000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6"/>
          <p:cNvSpPr/>
          <p:nvPr/>
        </p:nvSpPr>
        <p:spPr>
          <a:xfrm flipH="1" rot="-2700000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6"/>
          <p:cNvSpPr/>
          <p:nvPr/>
        </p:nvSpPr>
        <p:spPr>
          <a:xfrm flipH="1" rot="10800000">
            <a:off x="14034964" y="0"/>
            <a:ext cx="4253036" cy="2221255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6"/>
          <p:cNvSpPr/>
          <p:nvPr/>
        </p:nvSpPr>
        <p:spPr>
          <a:xfrm flipH="1">
            <a:off x="11964516" y="9173251"/>
            <a:ext cx="2241769" cy="111374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235" name="Google Shape;2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798" y="965200"/>
            <a:ext cx="16226403" cy="83565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6"/>
          <p:cNvSpPr/>
          <p:nvPr/>
        </p:nvSpPr>
        <p:spPr>
          <a:xfrm flipH="1">
            <a:off x="11406120" y="9679714"/>
            <a:ext cx="1222354" cy="607286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>
            <a:alpha val="0"/>
          </a:srgbClr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33500" y="4920320"/>
            <a:ext cx="5172523" cy="395698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7"/>
          <p:cNvSpPr txBox="1"/>
          <p:nvPr/>
        </p:nvSpPr>
        <p:spPr>
          <a:xfrm>
            <a:off x="3320932" y="3695700"/>
            <a:ext cx="11646135" cy="1636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56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8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for litstening</a:t>
            </a:r>
            <a:endParaRPr sz="8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79821">
            <a:off x="15520716" y="1619948"/>
            <a:ext cx="3477167" cy="28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141414">
            <a:alpha val="0"/>
          </a:srgbClr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3130" y="1328132"/>
            <a:ext cx="1901285" cy="670056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1219200" y="4187872"/>
            <a:ext cx="607787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9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"/>
          <p:cNvGrpSpPr/>
          <p:nvPr/>
        </p:nvGrpSpPr>
        <p:grpSpPr>
          <a:xfrm>
            <a:off x="10591800" y="1943100"/>
            <a:ext cx="5887373" cy="8160031"/>
            <a:chOff x="0" y="-47625"/>
            <a:chExt cx="7849830" cy="9254442"/>
          </a:xfrm>
        </p:grpSpPr>
        <p:sp>
          <p:nvSpPr>
            <p:cNvPr id="95" name="Google Shape;95;p2"/>
            <p:cNvSpPr txBox="1"/>
            <p:nvPr/>
          </p:nvSpPr>
          <p:spPr>
            <a:xfrm>
              <a:off x="0" y="-47625"/>
              <a:ext cx="7849830" cy="520819"/>
            </a:xfrm>
            <a:prstGeom prst="rect">
              <a:avLst/>
            </a:prstGeom>
            <a:solidFill>
              <a:srgbClr val="141414">
                <a:alpha val="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vi-VN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Introduction</a:t>
              </a:r>
              <a:endPara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" name="Google Shape;96;p2"/>
            <p:cNvCxnSpPr/>
            <p:nvPr/>
          </p:nvCxnSpPr>
          <p:spPr>
            <a:xfrm>
              <a:off x="0" y="1106948"/>
              <a:ext cx="7849830" cy="0"/>
            </a:xfrm>
            <a:prstGeom prst="straightConnector1">
              <a:avLst/>
            </a:prstGeom>
            <a:noFill/>
            <a:ln cap="rnd" cmpd="sng" w="25400">
              <a:solidFill>
                <a:srgbClr val="10B5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" name="Google Shape;97;p2"/>
            <p:cNvSpPr txBox="1"/>
            <p:nvPr/>
          </p:nvSpPr>
          <p:spPr>
            <a:xfrm>
              <a:off x="0" y="1692138"/>
              <a:ext cx="7849830" cy="520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vi-VN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Dataset</a:t>
              </a:r>
              <a:endPara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" name="Google Shape;98;p2"/>
            <p:cNvCxnSpPr/>
            <p:nvPr/>
          </p:nvCxnSpPr>
          <p:spPr>
            <a:xfrm>
              <a:off x="0" y="2846712"/>
              <a:ext cx="7849830" cy="0"/>
            </a:xfrm>
            <a:prstGeom prst="straightConnector1">
              <a:avLst/>
            </a:prstGeom>
            <a:noFill/>
            <a:ln cap="rnd" cmpd="sng" w="25400">
              <a:solidFill>
                <a:srgbClr val="10B5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9" name="Google Shape;99;p2"/>
            <p:cNvSpPr txBox="1"/>
            <p:nvPr/>
          </p:nvSpPr>
          <p:spPr>
            <a:xfrm>
              <a:off x="0" y="3431902"/>
              <a:ext cx="7849830" cy="520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vi-VN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Visualize and analysis</a:t>
              </a:r>
              <a:endPara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" name="Google Shape;100;p2"/>
            <p:cNvCxnSpPr/>
            <p:nvPr/>
          </p:nvCxnSpPr>
          <p:spPr>
            <a:xfrm>
              <a:off x="0" y="4586475"/>
              <a:ext cx="7849830" cy="0"/>
            </a:xfrm>
            <a:prstGeom prst="straightConnector1">
              <a:avLst/>
            </a:prstGeom>
            <a:noFill/>
            <a:ln cap="rnd" cmpd="sng" w="25400">
              <a:solidFill>
                <a:srgbClr val="10B5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" name="Google Shape;101;p2"/>
            <p:cNvSpPr txBox="1"/>
            <p:nvPr/>
          </p:nvSpPr>
          <p:spPr>
            <a:xfrm>
              <a:off x="0" y="5171665"/>
              <a:ext cx="7849830" cy="520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vi-VN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4. Predict by using LSTM</a:t>
              </a:r>
              <a:endPara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" name="Google Shape;102;p2"/>
            <p:cNvCxnSpPr/>
            <p:nvPr/>
          </p:nvCxnSpPr>
          <p:spPr>
            <a:xfrm>
              <a:off x="0" y="6326238"/>
              <a:ext cx="7849830" cy="0"/>
            </a:xfrm>
            <a:prstGeom prst="straightConnector1">
              <a:avLst/>
            </a:prstGeom>
            <a:noFill/>
            <a:ln cap="rnd" cmpd="sng" w="25400">
              <a:solidFill>
                <a:srgbClr val="10B5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3" name="Google Shape;103;p2"/>
            <p:cNvSpPr txBox="1"/>
            <p:nvPr/>
          </p:nvSpPr>
          <p:spPr>
            <a:xfrm>
              <a:off x="0" y="6911428"/>
              <a:ext cx="7849830" cy="55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8651192"/>
              <a:ext cx="7849830" cy="55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>
            <a:alpha val="0"/>
          </a:srgbClr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5738" y="2260462"/>
            <a:ext cx="7641615" cy="58458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3"/>
          <p:cNvGrpSpPr/>
          <p:nvPr/>
        </p:nvGrpSpPr>
        <p:grpSpPr>
          <a:xfrm>
            <a:off x="1538967" y="1927544"/>
            <a:ext cx="11359928" cy="5839539"/>
            <a:chOff x="-1" y="-139090"/>
            <a:chExt cx="15146570" cy="7786051"/>
          </a:xfrm>
        </p:grpSpPr>
        <p:sp>
          <p:nvSpPr>
            <p:cNvPr id="111" name="Google Shape;111;p3"/>
            <p:cNvSpPr txBox="1"/>
            <p:nvPr/>
          </p:nvSpPr>
          <p:spPr>
            <a:xfrm>
              <a:off x="-1" y="-139090"/>
              <a:ext cx="15107241" cy="23019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9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vi-VN" sz="8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1.INTRODUCTION</a:t>
              </a:r>
              <a:endParaRPr b="0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39328" y="3031251"/>
              <a:ext cx="15107241" cy="4615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57200" lvl="0" marL="457200" marR="0" rtl="0" algn="l">
                <a:lnSpc>
                  <a:spcPct val="12246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0" i="0" lang="vi-VN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Based on available stock price data using LSTM to predict future prices</a:t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24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57200" lvl="0" marL="457200" marR="0" rtl="0" algn="l">
                <a:lnSpc>
                  <a:spcPct val="12246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0" i="0" lang="vi-VN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Input: price stock data</a:t>
              </a:r>
              <a:endParaRPr/>
            </a:p>
            <a:p>
              <a:pPr indent="0" lvl="0" marL="0" marR="0" rtl="0" algn="l">
                <a:lnSpc>
                  <a:spcPct val="1224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57200" lvl="0" marL="457200" marR="0" rtl="0" algn="l">
                <a:lnSpc>
                  <a:spcPct val="12246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b="0" i="0" lang="vi-VN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Output: future stock prices</a:t>
              </a:r>
              <a:endParaRPr/>
            </a:p>
            <a:p>
              <a:pPr indent="-279463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99"/>
                <a:buFont typeface="Arial"/>
                <a:buNone/>
              </a:pPr>
              <a:r>
                <a:t/>
              </a:r>
              <a:endParaRPr b="0" i="0" sz="2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896" y="-716402"/>
            <a:ext cx="3586584" cy="297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>
            <a:alpha val="0"/>
          </a:srgbClr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33500" y="4920320"/>
            <a:ext cx="5172523" cy="3956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3505200" y="4152900"/>
            <a:ext cx="11646135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DATASET</a:t>
            </a:r>
            <a:endParaRPr b="0" i="0" sz="1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79821">
            <a:off x="15520716" y="1619948"/>
            <a:ext cx="3477167" cy="28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16677799" y="1377399"/>
            <a:ext cx="1059191" cy="8795301"/>
          </a:xfrm>
          <a:custGeom>
            <a:rect b="b" l="l" r="r" t="t"/>
            <a:pathLst>
              <a:path extrusionOk="0" h="2447" w="414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36609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16676818" y="965200"/>
            <a:ext cx="630461" cy="8503379"/>
          </a:xfrm>
          <a:custGeom>
            <a:rect b="b" l="l" r="r" t="t"/>
            <a:pathLst>
              <a:path extrusionOk="0" h="2358" w="209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24406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957580" y="965200"/>
            <a:ext cx="16400255" cy="8087916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, table&#10;&#10;Description automatically generated"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1401" y="1233884"/>
            <a:ext cx="7203999" cy="72624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"/>
          <p:cNvCxnSpPr/>
          <p:nvPr/>
        </p:nvCxnSpPr>
        <p:spPr>
          <a:xfrm>
            <a:off x="9144000" y="2608858"/>
            <a:ext cx="0" cy="4800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raphical user interface, table&#10;&#10;Description automatically generated"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1948" y="1866900"/>
            <a:ext cx="7253467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&#10;&#10;Description automatically generated" id="136" name="Google Shape;1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594" y="3286491"/>
            <a:ext cx="4826000" cy="371401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/>
          <p:nvPr/>
        </p:nvSpPr>
        <p:spPr>
          <a:xfrm>
            <a:off x="7363600" y="0"/>
            <a:ext cx="2572862" cy="10287000"/>
          </a:xfrm>
          <a:custGeom>
            <a:rect b="b" l="l" r="r" t="t"/>
            <a:pathLst>
              <a:path extrusionOk="0" h="6858000" w="1715241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&#10;&#10;Description automatically generated with medium confidence"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1" y="2399430"/>
            <a:ext cx="6572622" cy="54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16541724" y="3459178"/>
            <a:ext cx="1746276" cy="3368643"/>
          </a:xfrm>
          <a:custGeom>
            <a:rect b="b" l="l" r="r" t="t"/>
            <a:pathLst>
              <a:path extrusionOk="0" h="2872274" w="1488962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6981594" y="4762500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>
            <a:alpha val="0"/>
          </a:srgbClr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33500" y="4920320"/>
            <a:ext cx="5172523" cy="3956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/>
          <p:nvPr/>
        </p:nvSpPr>
        <p:spPr>
          <a:xfrm>
            <a:off x="3320932" y="2857500"/>
            <a:ext cx="11646135" cy="3538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VISUALIZE AND ANALYSIS</a:t>
            </a:r>
            <a:endParaRPr sz="1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79821">
            <a:off x="15520716" y="1619948"/>
            <a:ext cx="3477167" cy="28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 flipH="1" rot="-2700000">
            <a:off x="-564234" y="-380505"/>
            <a:ext cx="2741457" cy="2065483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 flipH="1" rot="-2700000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 flipH="1" rot="-2700000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 flipH="1" rot="10800000">
            <a:off x="14034964" y="0"/>
            <a:ext cx="4253036" cy="2221255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 flipH="1">
            <a:off x="11964516" y="9173251"/>
            <a:ext cx="2241769" cy="111374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scatter chart&#10;&#10;Description automatically generated" id="158" name="Google Shape;1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0" y="1176781"/>
            <a:ext cx="16357599" cy="793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"/>
          <p:cNvSpPr/>
          <p:nvPr/>
        </p:nvSpPr>
        <p:spPr>
          <a:xfrm flipH="1">
            <a:off x="11406120" y="9679714"/>
            <a:ext cx="1222354" cy="607286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9"/>
          <p:cNvGrpSpPr/>
          <p:nvPr/>
        </p:nvGrpSpPr>
        <p:grpSpPr>
          <a:xfrm flipH="1">
            <a:off x="16111704" y="-682086"/>
            <a:ext cx="3485483" cy="3485486"/>
            <a:chOff x="-872270" y="-454724"/>
            <a:chExt cx="2323655" cy="2323656"/>
          </a:xfrm>
        </p:grpSpPr>
        <p:sp>
          <p:nvSpPr>
            <p:cNvPr id="166" name="Google Shape;166;p9"/>
            <p:cNvSpPr/>
            <p:nvPr/>
          </p:nvSpPr>
          <p:spPr>
            <a:xfrm rot="2700000">
              <a:off x="-415188" y="-231223"/>
              <a:ext cx="1409491" cy="1876653"/>
            </a:xfrm>
            <a:custGeom>
              <a:rect b="b" l="l" r="r" t="t"/>
              <a:pathLst>
                <a:path extrusionOk="0" h="1876653" w="1409491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9"/>
          <p:cNvSpPr/>
          <p:nvPr/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2015154" y="8581662"/>
            <a:ext cx="3392947" cy="1705336"/>
          </a:xfrm>
          <a:prstGeom prst="triangle">
            <a:avLst>
              <a:gd fmla="val 50000" name="adj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line chart&#10;&#10;Description automatically generated" id="170" name="Google Shape;1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0" y="972310"/>
            <a:ext cx="16357599" cy="834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